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72" r:id="rId4"/>
  </p:sldMasterIdLst>
  <p:notesMasterIdLst>
    <p:notesMasterId r:id="rId10"/>
  </p:notesMasterIdLst>
  <p:handoutMasterIdLst>
    <p:handoutMasterId r:id="rId11"/>
  </p:handoutMasterIdLst>
  <p:sldIdLst>
    <p:sldId id="256" r:id="rId5"/>
    <p:sldId id="262" r:id="rId6"/>
    <p:sldId id="263" r:id="rId7"/>
    <p:sldId id="264" r:id="rId8"/>
    <p:sldId id="260" r:id="rId9"/>
  </p:sldIdLst>
  <p:sldSz cx="12192000" cy="6858000"/>
  <p:notesSz cx="6858000" cy="9144000"/>
  <p:defaultTextStyle>
    <a:defPPr rtl="0">
      <a:defRPr lang="es-E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09" autoAdjust="0"/>
    <p:restoredTop sz="94648" autoAdjust="0"/>
  </p:normalViewPr>
  <p:slideViewPr>
    <p:cSldViewPr snapToGrid="0">
      <p:cViewPr varScale="1">
        <p:scale>
          <a:sx n="115" d="100"/>
          <a:sy n="115" d="100"/>
        </p:scale>
        <p:origin x="67" y="18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9" d="100"/>
          <a:sy n="89" d="100"/>
        </p:scale>
        <p:origin x="3786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xmlns="" id="{6957B284-434F-4737-87F6-3C1E78FB2C0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xmlns="" id="{6C727AB7-3970-4FE4-A134-9D1EEE3EADD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FB8E98-EB83-4166-8CDF-F8D5CC97446D}" type="datetimeFigureOut">
              <a:rPr lang="es-ES" smtClean="0"/>
              <a:t>04/12/2023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xmlns="" id="{B0C17C43-A4DD-44E5-B373-511461F876E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xmlns="" id="{F99C40B9-1970-4F62-BE22-5883A05E9A8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45CBA8-3118-4264-9DB3-F09EDF8E113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137989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 noProof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59F1FC-52BF-40A0-B8CD-E5DB9AB207F2}" type="datetimeFigureOut">
              <a:rPr lang="es-ES" noProof="0" smtClean="0"/>
              <a:t>04/12/2023</a:t>
            </a:fld>
            <a:endParaRPr lang="es-ES" noProof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 noProof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noProof="0"/>
              <a:t>Editar Estilos de texto del patrón</a:t>
            </a:r>
          </a:p>
          <a:p>
            <a:pPr lvl="1"/>
            <a:r>
              <a:rPr lang="es-ES" noProof="0"/>
              <a:t>Segundo nivel</a:t>
            </a:r>
          </a:p>
          <a:p>
            <a:pPr lvl="2"/>
            <a:r>
              <a:rPr lang="es-ES" noProof="0"/>
              <a:t>Tercer nivel</a:t>
            </a:r>
          </a:p>
          <a:p>
            <a:pPr lvl="3"/>
            <a:r>
              <a:rPr lang="es-ES" noProof="0"/>
              <a:t>Cuarto nivel</a:t>
            </a:r>
          </a:p>
          <a:p>
            <a:pPr lvl="4"/>
            <a:r>
              <a:rPr lang="es-ES" noProof="0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 noProof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6CC092-CABA-48D0-B3F7-B535EA5228F9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5334465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6CC092-CABA-48D0-B3F7-B535EA5228F9}" type="slidenum">
              <a:rPr lang="es-ES" smtClean="0"/>
              <a:t>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379592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6CC092-CABA-48D0-B3F7-B535EA5228F9}" type="slidenum">
              <a:rPr lang="es-ES" noProof="0" smtClean="0"/>
              <a:t>3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42752346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6CC092-CABA-48D0-B3F7-B535EA5228F9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594353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rtlCol="0"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pPr rtl="0"/>
            <a:r>
              <a:rPr lang="es-ES" noProof="0" smtClean="0"/>
              <a:t>Haga clic para modificar el estilo de título del patrón</a:t>
            </a:r>
            <a:endParaRPr lang="es-ES" noProof="0"/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581194" y="2495445"/>
            <a:ext cx="10993546" cy="590321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es-ES" noProof="0"/>
              <a:t>Haga clic para editar el estilo de subtítulo del patrón</a:t>
            </a:r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7F3AD093-6935-4E25-8E83-BEC3D2E3622E}" type="datetime1">
              <a:rPr lang="es-ES" noProof="0" smtClean="0"/>
              <a:t>04/12/2023</a:t>
            </a:fld>
            <a:endParaRPr lang="es-ES" noProof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103018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ítulo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 rtlCol="0"/>
          <a:lstStyle/>
          <a:p>
            <a:pPr rtl="0"/>
            <a:r>
              <a:rPr lang="es-ES" noProof="0" smtClean="0"/>
              <a:t>Haga clic para modificar el estilo de título del patrón</a:t>
            </a:r>
            <a:endParaRPr lang="es-ES" noProof="0"/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0FE6873-B7CD-47F1-B4BA-70026F4A4FD4}" type="datetime1">
              <a:rPr lang="es-ES" noProof="0" smtClean="0"/>
              <a:t>04/12/2023</a:t>
            </a:fld>
            <a:endParaRPr lang="es-ES" noProof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454701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vertical 1"/>
          <p:cNvSpPr>
            <a:spLocks noGrp="1"/>
          </p:cNvSpPr>
          <p:nvPr>
            <p:ph type="title" orient="vert" hasCustomPrompt="1"/>
          </p:nvPr>
        </p:nvSpPr>
        <p:spPr>
          <a:xfrm>
            <a:off x="8839201" y="675726"/>
            <a:ext cx="2004164" cy="5183073"/>
          </a:xfrm>
        </p:spPr>
        <p:txBody>
          <a:bodyPr vert="eaVert" rtlCol="0"/>
          <a:lstStyle/>
          <a:p>
            <a:pPr rtl="0"/>
            <a:r>
              <a:rPr lang="es-ES" noProof="0"/>
              <a:t>Haga clic para modificar el estilo del título principal</a:t>
            </a:r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 hasCustomPrompt="1"/>
          </p:nvPr>
        </p:nvSpPr>
        <p:spPr>
          <a:xfrm>
            <a:off x="774923" y="675726"/>
            <a:ext cx="7896279" cy="5183073"/>
          </a:xfrm>
        </p:spPr>
        <p:txBody>
          <a:bodyPr vert="eaVert" rtlCol="0" anchor="t"/>
          <a:lstStyle>
            <a:lvl1pPr>
              <a:defRPr/>
            </a:lvl1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96AA1814-B970-47C5-B4E1-BCA0D77E15F3}" type="datetime1">
              <a:rPr lang="es-ES" noProof="0" smtClean="0"/>
              <a:t>04/12/2023</a:t>
            </a:fld>
            <a:endParaRPr lang="es-ES" noProof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4291526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 rtlCol="0"/>
          <a:lstStyle/>
          <a:p>
            <a:pPr rtl="0"/>
            <a:r>
              <a:rPr lang="es-ES" noProof="0" smtClean="0"/>
              <a:t>Haga clic para modificar el estilo de título del patrón</a:t>
            </a:r>
            <a:endParaRPr lang="es-ES" noProof="0"/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 hasCustomPrompt="1"/>
          </p:nvPr>
        </p:nvSpPr>
        <p:spPr>
          <a:xfrm>
            <a:off x="581192" y="2180496"/>
            <a:ext cx="11029615" cy="3678303"/>
          </a:xfrm>
        </p:spPr>
        <p:txBody>
          <a:bodyPr rtlCol="0"/>
          <a:lstStyle>
            <a:lvl1pPr>
              <a:defRPr/>
            </a:lvl1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ECF8AC2-1C52-4F78-88EE-331D670B19A5}" type="datetime1">
              <a:rPr lang="es-ES" noProof="0" smtClean="0"/>
              <a:t>04/12/2023</a:t>
            </a:fld>
            <a:endParaRPr lang="es-ES" noProof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 rtlCol="0"/>
          <a:lstStyle/>
          <a:p>
            <a:pPr rtl="0"/>
            <a:fld id="{D57F1E4F-1CFF-5643-939E-217C01CDF565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7399816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rtlCol="0"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pPr rtl="0"/>
            <a:r>
              <a:rPr lang="es-ES" noProof="0" smtClean="0"/>
              <a:t>Haga clic para modificar el estilo de título del patrón</a:t>
            </a:r>
            <a:endParaRPr lang="es-ES" noProof="0"/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 hasCustomPrompt="1"/>
          </p:nvPr>
        </p:nvSpPr>
        <p:spPr>
          <a:xfrm>
            <a:off x="581192" y="4541417"/>
            <a:ext cx="11029615" cy="600556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FE6CF4E9-F423-4970-91B6-143DF72FA056}" type="datetime1">
              <a:rPr lang="es-ES" noProof="0" smtClean="0"/>
              <a:t>04/12/2023</a:t>
            </a:fld>
            <a:endParaRPr lang="es-ES" noProof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909290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rtlCol="0"/>
          <a:lstStyle/>
          <a:p>
            <a:pPr rtl="0"/>
            <a:r>
              <a:rPr lang="es-ES" noProof="0" smtClean="0"/>
              <a:t>Haga clic para modificar el estilo de título del patrón</a:t>
            </a:r>
            <a:endParaRPr lang="es-ES" noProof="0"/>
          </a:p>
        </p:txBody>
      </p:sp>
      <p:sp>
        <p:nvSpPr>
          <p:cNvPr id="3" name="Marcador de posición de contenido 2"/>
          <p:cNvSpPr>
            <a:spLocks noGrp="1"/>
          </p:cNvSpPr>
          <p:nvPr>
            <p:ph sz="half" idx="1" hasCustomPrompt="1"/>
          </p:nvPr>
        </p:nvSpPr>
        <p:spPr>
          <a:xfrm>
            <a:off x="581193" y="2228003"/>
            <a:ext cx="5422390" cy="3633047"/>
          </a:xfrm>
        </p:spPr>
        <p:txBody>
          <a:bodyPr rtlCol="0">
            <a:normAutofit/>
          </a:bodyPr>
          <a:lstStyle>
            <a:lvl1pPr>
              <a:defRPr/>
            </a:lvl1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 hasCustomPrompt="1"/>
          </p:nvPr>
        </p:nvSpPr>
        <p:spPr>
          <a:xfrm>
            <a:off x="6188417" y="2228003"/>
            <a:ext cx="5422392" cy="3633047"/>
          </a:xfrm>
        </p:spPr>
        <p:txBody>
          <a:bodyPr rtlCol="0">
            <a:normAutofit/>
          </a:bodyPr>
          <a:lstStyle>
            <a:lvl1pPr>
              <a:defRPr/>
            </a:lvl1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3955445-6089-478A-9DA1-4738AC4A8C11}" type="datetime1">
              <a:rPr lang="es-ES" noProof="0" smtClean="0"/>
              <a:t>04/12/2023</a:t>
            </a:fld>
            <a:endParaRPr lang="es-ES" noProof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6871674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ítulo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rtlCol="0"/>
          <a:lstStyle/>
          <a:p>
            <a:pPr rtl="0"/>
            <a:r>
              <a:rPr lang="es-ES" noProof="0" smtClean="0"/>
              <a:t>Haga clic para modificar el estilo de título del patrón</a:t>
            </a:r>
            <a:endParaRPr lang="es-ES" noProof="0"/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 hasCustomPrompt="1"/>
          </p:nvPr>
        </p:nvSpPr>
        <p:spPr>
          <a:xfrm>
            <a:off x="887219" y="2250892"/>
            <a:ext cx="5087075" cy="536005"/>
          </a:xfrm>
        </p:spPr>
        <p:txBody>
          <a:bodyPr rtlCol="0"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 hasCustomPrompt="1"/>
          </p:nvPr>
        </p:nvSpPr>
        <p:spPr>
          <a:xfrm>
            <a:off x="581194" y="2926052"/>
            <a:ext cx="5393100" cy="2934999"/>
          </a:xfrm>
        </p:spPr>
        <p:txBody>
          <a:bodyPr rtlCol="0" anchor="t">
            <a:normAutofit/>
          </a:bodyPr>
          <a:lstStyle>
            <a:lvl1pPr>
              <a:defRPr/>
            </a:lvl1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posición de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6523735" y="2250892"/>
            <a:ext cx="5087073" cy="553373"/>
          </a:xfrm>
        </p:spPr>
        <p:txBody>
          <a:bodyPr rtlCol="0"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6" name="Marcador de posición de contenido 5"/>
          <p:cNvSpPr>
            <a:spLocks noGrp="1"/>
          </p:cNvSpPr>
          <p:nvPr>
            <p:ph sz="quarter" idx="4" hasCustomPrompt="1"/>
          </p:nvPr>
        </p:nvSpPr>
        <p:spPr>
          <a:xfrm>
            <a:off x="6217709" y="2926052"/>
            <a:ext cx="5393100" cy="2934999"/>
          </a:xfrm>
        </p:spPr>
        <p:txBody>
          <a:bodyPr rtlCol="0" anchor="t">
            <a:normAutofit/>
          </a:bodyPr>
          <a:lstStyle>
            <a:lvl1pPr>
              <a:defRPr/>
            </a:lvl1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32D574B-5FDE-4FDF-8F45-99828D8C688F}" type="datetime1">
              <a:rPr lang="es-ES" noProof="0" smtClean="0"/>
              <a:t>04/12/2023</a:t>
            </a:fld>
            <a:endParaRPr lang="es-ES" noProof="0"/>
          </a:p>
        </p:txBody>
      </p:sp>
      <p:sp>
        <p:nvSpPr>
          <p:cNvPr id="8" name="Marcador de posición de pie de pá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428574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ción de fech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C9631C6-D8ED-4343-819F-B7AEF7D4E056}" type="datetime1">
              <a:rPr lang="es-ES" noProof="0" smtClean="0"/>
              <a:t>04/12/2023</a:t>
            </a:fld>
            <a:endParaRPr lang="es-ES" noProof="0"/>
          </a:p>
        </p:txBody>
      </p:sp>
      <p:sp>
        <p:nvSpPr>
          <p:cNvPr id="4" name="Marcador de posición de pie de pá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7" name="Rectángulo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ítulo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 rtlCol="0"/>
          <a:lstStyle/>
          <a:p>
            <a:pPr rtl="0"/>
            <a:r>
              <a:rPr lang="es-ES" noProof="0" smtClean="0"/>
              <a:t>Haga clic para modificar el estilo de título del patrón</a:t>
            </a:r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164318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fech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46FA238-7AE4-47C1-BF2A-706B9C8FFAA8}" type="datetime1">
              <a:rPr lang="es-ES" noProof="0" smtClean="0"/>
              <a:t>04/12/2023</a:t>
            </a:fld>
            <a:endParaRPr lang="es-ES" noProof="0"/>
          </a:p>
        </p:txBody>
      </p:sp>
      <p:sp>
        <p:nvSpPr>
          <p:cNvPr id="3" name="Marcador de posición de pie de página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412690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rtlCol="0"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 smtClean="0"/>
              <a:t>Haga clic para modificar el estilo de título del patrón</a:t>
            </a:r>
            <a:endParaRPr lang="es-ES" noProof="0"/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 hasCustomPrompt="1"/>
          </p:nvPr>
        </p:nvSpPr>
        <p:spPr>
          <a:xfrm>
            <a:off x="447816" y="601200"/>
            <a:ext cx="11292840" cy="4204800"/>
          </a:xfrm>
        </p:spPr>
        <p:txBody>
          <a:bodyPr rtlCol="0"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 hasCustomPrompt="1"/>
          </p:nvPr>
        </p:nvSpPr>
        <p:spPr>
          <a:xfrm>
            <a:off x="5740823" y="5262296"/>
            <a:ext cx="5869987" cy="689515"/>
          </a:xfrm>
        </p:spPr>
        <p:txBody>
          <a:bodyPr rtlCol="0"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 dirty="0"/>
              <a:t>Editar Estilos de texto del patrón</a:t>
            </a:r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E6D5EDF-0088-49D6-AAFA-F513F5E3B893}" type="datetime1">
              <a:rPr lang="es-ES" noProof="0" smtClean="0"/>
              <a:t>04/12/2023</a:t>
            </a:fld>
            <a:endParaRPr lang="es-ES" noProof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923296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rtlCol="0"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pPr rtl="0"/>
            <a:r>
              <a:rPr lang="es-ES" noProof="0" smtClean="0"/>
              <a:t>Haga clic para modificar el estilo de título del patrón</a:t>
            </a:r>
            <a:endParaRPr lang="es-ES" noProof="0"/>
          </a:p>
        </p:txBody>
      </p:sp>
      <p:sp>
        <p:nvSpPr>
          <p:cNvPr id="3" name="Marcador de posición de imagen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es-ES" noProof="0" smtClean="0"/>
              <a:t>Haga clic en el icono para agregar una imagen</a:t>
            </a:r>
            <a:endParaRPr lang="es-ES" noProof="0"/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 hasCustomPrompt="1"/>
          </p:nvPr>
        </p:nvSpPr>
        <p:spPr>
          <a:xfrm>
            <a:off x="581192" y="5260127"/>
            <a:ext cx="11029617" cy="598671"/>
          </a:xfrm>
        </p:spPr>
        <p:txBody>
          <a:bodyPr rtlCol="0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E2E0ACB-2DC9-41EC-A846-D82D047DE411}" type="datetime1">
              <a:rPr lang="es-ES" noProof="0" smtClean="0"/>
              <a:t>04/12/2023</a:t>
            </a:fld>
            <a:endParaRPr lang="es-ES" noProof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280803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título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pPr rtl="0"/>
            <a:fld id="{8DB00A2C-96CA-430C-81E9-81B790CC7C63}" type="datetime1">
              <a:rPr lang="es-ES" noProof="0" smtClean="0"/>
              <a:t>04/12/2023</a:t>
            </a:fld>
            <a:endParaRPr lang="es-ES" noProof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pPr rtl="0"/>
            <a:fld id="{D57F1E4F-1CFF-5643-939E-217C01CDF565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9" name="Rectángulo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ángulo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ángulo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2855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ángulo 14">
            <a:extLst>
              <a:ext uri="{FF2B5EF4-FFF2-40B4-BE49-F238E27FC236}">
                <a16:creationId xmlns:a16="http://schemas.microsoft.com/office/drawing/2014/main" xmlns="" id="{493D4EDA-58E0-40CC-B3CA-14CDEB349D2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pic>
        <p:nvPicPr>
          <p:cNvPr id="7" name="Imagen 6" descr="Conexiones digitales">
            <a:extLst>
              <a:ext uri="{FF2B5EF4-FFF2-40B4-BE49-F238E27FC236}">
                <a16:creationId xmlns:a16="http://schemas.microsoft.com/office/drawing/2014/main" xmlns="" id="{3840F91C-EDD0-4D4E-A4AB-E6C77856C88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265" t="9091" r="3502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17" name="Grupo 16">
            <a:extLst>
              <a:ext uri="{FF2B5EF4-FFF2-40B4-BE49-F238E27FC236}">
                <a16:creationId xmlns:a16="http://schemas.microsoft.com/office/drawing/2014/main" xmlns="" id="{AA9EB0BC-A85E-4C26-B355-5DFCEF6CCB4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8" name="Rectángulo 17">
              <a:extLst>
                <a:ext uri="{FF2B5EF4-FFF2-40B4-BE49-F238E27FC236}">
                  <a16:creationId xmlns:a16="http://schemas.microsoft.com/office/drawing/2014/main" xmlns="" id="{3643E56B-BD42-413D-B17D-7958270F5DE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ángulo 18">
              <a:extLst>
                <a:ext uri="{FF2B5EF4-FFF2-40B4-BE49-F238E27FC236}">
                  <a16:creationId xmlns:a16="http://schemas.microsoft.com/office/drawing/2014/main" xmlns="" id="{96C04F74-9467-4FA5-95DC-8D481A29740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ángulo 19">
              <a:extLst>
                <a:ext uri="{FF2B5EF4-FFF2-40B4-BE49-F238E27FC236}">
                  <a16:creationId xmlns:a16="http://schemas.microsoft.com/office/drawing/2014/main" xmlns="" id="{D73DE1C3-5C37-42E9-A3F0-256F1938327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2" name="Rectángulo 21">
            <a:extLst>
              <a:ext uri="{FF2B5EF4-FFF2-40B4-BE49-F238E27FC236}">
                <a16:creationId xmlns:a16="http://schemas.microsoft.com/office/drawing/2014/main" xmlns="" id="{4A2E7EC3-E07C-46CE-9B25-41865A50681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48732" y="4428067"/>
            <a:ext cx="11260667" cy="1962497"/>
          </a:xfrm>
          <a:prstGeom prst="rect">
            <a:avLst/>
          </a:prstGeom>
          <a:solidFill>
            <a:schemeClr val="accent1">
              <a:alpha val="97000"/>
            </a:scheme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C02C5318-1A1E-49D0-B2E2-A4B0FA9E8A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4572000"/>
            <a:ext cx="10993549" cy="895244"/>
          </a:xfrm>
        </p:spPr>
        <p:txBody>
          <a:bodyPr rtlCol="0">
            <a:noAutofit/>
          </a:bodyPr>
          <a:lstStyle/>
          <a:p>
            <a:r>
              <a:rPr lang="es-ES" sz="3200" dirty="0">
                <a:solidFill>
                  <a:schemeClr val="bg1"/>
                </a:solidFill>
              </a:rPr>
              <a:t>Aprender a programar desde cero con Processing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xmlns="" id="{48B6CF59-4E5B-494D-A2F7-97ADD01E64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5467246"/>
            <a:ext cx="10993546" cy="484822"/>
          </a:xfrm>
        </p:spPr>
        <p:txBody>
          <a:bodyPr rtlCol="0">
            <a:normAutofit fontScale="62500" lnSpcReduction="20000"/>
          </a:bodyPr>
          <a:lstStyle/>
          <a:p>
            <a:r>
              <a:rPr lang="es-ES" sz="2000" dirty="0">
                <a:solidFill>
                  <a:schemeClr val="bg1"/>
                </a:solidFill>
              </a:rPr>
              <a:t>BLOQUE I: Introducción y </a:t>
            </a:r>
            <a:r>
              <a:rPr lang="es-ES" sz="2000" dirty="0" smtClean="0">
                <a:solidFill>
                  <a:schemeClr val="bg1"/>
                </a:solidFill>
              </a:rPr>
              <a:t>configuración</a:t>
            </a:r>
          </a:p>
          <a:p>
            <a:r>
              <a:rPr lang="es-ES" dirty="0" smtClean="0">
                <a:solidFill>
                  <a:srgbClr val="7CEBFF"/>
                </a:solidFill>
              </a:rPr>
              <a:t>¿Qué es la programación?</a:t>
            </a:r>
            <a:endParaRPr lang="es-ES" dirty="0">
              <a:solidFill>
                <a:srgbClr val="7CEBFF"/>
              </a:solidFill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8802965" y="5528794"/>
            <a:ext cx="27717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 smtClean="0">
                <a:solidFill>
                  <a:schemeClr val="bg1"/>
                </a:solidFill>
              </a:rPr>
              <a:t>Andrés Barroso García</a:t>
            </a:r>
          </a:p>
          <a:p>
            <a:r>
              <a:rPr lang="es-ES" sz="2000" dirty="0" smtClean="0">
                <a:solidFill>
                  <a:schemeClr val="bg1"/>
                </a:solidFill>
              </a:rPr>
              <a:t>2024</a:t>
            </a:r>
          </a:p>
        </p:txBody>
      </p:sp>
      <p:pic>
        <p:nvPicPr>
          <p:cNvPr id="1028" name="Picture 4" descr="Archivo:Processing 3 log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2897" y="1518544"/>
            <a:ext cx="1708306" cy="1708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7700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¿qué es la programación?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615713"/>
          </a:xfrm>
        </p:spPr>
        <p:txBody>
          <a:bodyPr>
            <a:normAutofit/>
          </a:bodyPr>
          <a:lstStyle/>
          <a:p>
            <a:r>
              <a:rPr lang="es-ES" dirty="0" smtClean="0"/>
              <a:t>Primero de todo…¿qué es un ordenador, una CPU, o una torre…?</a:t>
            </a:r>
            <a:endParaRPr lang="es-ES" dirty="0"/>
          </a:p>
        </p:txBody>
      </p:sp>
      <p:pic>
        <p:nvPicPr>
          <p:cNvPr id="5" name="Marcador de contenido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3511" y="2944169"/>
            <a:ext cx="5678001" cy="3425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508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¿qué es la programación?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81192" y="2180496"/>
            <a:ext cx="7701417" cy="3292652"/>
          </a:xfrm>
        </p:spPr>
        <p:txBody>
          <a:bodyPr>
            <a:normAutofit lnSpcReduction="10000"/>
          </a:bodyPr>
          <a:lstStyle/>
          <a:p>
            <a:pPr algn="just"/>
            <a:r>
              <a:rPr lang="es-ES" dirty="0"/>
              <a:t>Un </a:t>
            </a:r>
            <a:r>
              <a:rPr lang="es-ES" b="1" dirty="0"/>
              <a:t>ordenador</a:t>
            </a:r>
            <a:r>
              <a:rPr lang="es-ES" dirty="0"/>
              <a:t> es un sistema capaz </a:t>
            </a:r>
            <a:r>
              <a:rPr lang="es-ES" dirty="0" smtClean="0"/>
              <a:t>de almacenar y procesar con </a:t>
            </a:r>
            <a:r>
              <a:rPr lang="es-ES" dirty="0"/>
              <a:t>gran rapidez </a:t>
            </a:r>
            <a:r>
              <a:rPr lang="es-ES" dirty="0" smtClean="0"/>
              <a:t>una gran cantidad de </a:t>
            </a:r>
            <a:r>
              <a:rPr lang="es-ES" dirty="0"/>
              <a:t>información. </a:t>
            </a:r>
            <a:endParaRPr lang="es-ES" dirty="0" smtClean="0"/>
          </a:p>
          <a:p>
            <a:pPr algn="just"/>
            <a:r>
              <a:rPr lang="es-ES" dirty="0" smtClean="0"/>
              <a:t>Además</a:t>
            </a:r>
            <a:r>
              <a:rPr lang="es-ES" dirty="0"/>
              <a:t>, un ordenador tiene capacidad </a:t>
            </a:r>
            <a:r>
              <a:rPr lang="es-ES" dirty="0" smtClean="0"/>
              <a:t>para </a:t>
            </a:r>
            <a:r>
              <a:rPr lang="es-ES" b="1" dirty="0" smtClean="0"/>
              <a:t>comunicarse</a:t>
            </a:r>
            <a:r>
              <a:rPr lang="es-ES" dirty="0" smtClean="0"/>
              <a:t> con </a:t>
            </a:r>
            <a:r>
              <a:rPr lang="es-ES" dirty="0"/>
              <a:t>el exterior</a:t>
            </a:r>
            <a:r>
              <a:rPr lang="es-ES" dirty="0" smtClean="0"/>
              <a:t>, recibiendo </a:t>
            </a:r>
            <a:r>
              <a:rPr lang="es-ES" dirty="0"/>
              <a:t>datos, órdenes y programas </a:t>
            </a:r>
            <a:r>
              <a:rPr lang="es-ES" dirty="0" smtClean="0"/>
              <a:t>como entrada (por </a:t>
            </a:r>
            <a:r>
              <a:rPr lang="es-ES" dirty="0"/>
              <a:t>medio del teclado, del ratón, de </a:t>
            </a:r>
            <a:r>
              <a:rPr lang="es-ES" dirty="0" smtClean="0"/>
              <a:t>una unidad USB, </a:t>
            </a:r>
            <a:r>
              <a:rPr lang="es-ES" dirty="0"/>
              <a:t>etc.), y proporcionando resultados de distinto tipo </a:t>
            </a:r>
            <a:r>
              <a:rPr lang="es-ES" dirty="0" smtClean="0"/>
              <a:t>como salida (en </a:t>
            </a:r>
            <a:r>
              <a:rPr lang="es-ES" dirty="0"/>
              <a:t>la pantalla, por </a:t>
            </a:r>
            <a:r>
              <a:rPr lang="es-ES" dirty="0" smtClean="0"/>
              <a:t>la impresora</a:t>
            </a:r>
            <a:r>
              <a:rPr lang="es-ES" dirty="0"/>
              <a:t>, mediante un fichero en </a:t>
            </a:r>
            <a:r>
              <a:rPr lang="es-ES" dirty="0" smtClean="0"/>
              <a:t>una memoria USB, </a:t>
            </a:r>
            <a:r>
              <a:rPr lang="es-ES" dirty="0"/>
              <a:t>etc</a:t>
            </a:r>
            <a:r>
              <a:rPr lang="es-ES" dirty="0" smtClean="0"/>
              <a:t>.)</a:t>
            </a:r>
          </a:p>
          <a:p>
            <a:pPr algn="just"/>
            <a:r>
              <a:rPr lang="es-ES" dirty="0"/>
              <a:t>Los </a:t>
            </a:r>
            <a:r>
              <a:rPr lang="es-ES" dirty="0" smtClean="0"/>
              <a:t>ordenadores que </a:t>
            </a:r>
            <a:r>
              <a:rPr lang="es-ES" dirty="0"/>
              <a:t>se utilizan actualmente tienen la característica común de ser </a:t>
            </a:r>
            <a:r>
              <a:rPr lang="es-ES" dirty="0" smtClean="0"/>
              <a:t>sistemas digitales</a:t>
            </a:r>
            <a:r>
              <a:rPr lang="es-ES" dirty="0"/>
              <a:t>. Quiere esto decir que lo que hacen básicamente es trabajar a gran velocidad con una </a:t>
            </a:r>
            <a:r>
              <a:rPr lang="es-ES" dirty="0" smtClean="0"/>
              <a:t>gran cantidad de unos y ceros (</a:t>
            </a:r>
            <a:r>
              <a:rPr lang="es-ES" b="1" dirty="0" smtClean="0"/>
              <a:t>sistema binario</a:t>
            </a:r>
            <a:r>
              <a:rPr lang="es-ES" dirty="0" smtClean="0"/>
              <a:t>)</a:t>
            </a:r>
            <a:endParaRPr lang="es-ES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5481" y="1908826"/>
            <a:ext cx="3122020" cy="4677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900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¿qué es la programación?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292652"/>
          </a:xfrm>
        </p:spPr>
        <p:txBody>
          <a:bodyPr>
            <a:normAutofit/>
          </a:bodyPr>
          <a:lstStyle/>
          <a:p>
            <a:pPr algn="just"/>
            <a:r>
              <a:rPr lang="es-ES" dirty="0"/>
              <a:t>Un computador en general, o un PC en particular, constan de distintas partes interconectadas </a:t>
            </a:r>
            <a:r>
              <a:rPr lang="es-ES" dirty="0" smtClean="0"/>
              <a:t>entre sí </a:t>
            </a:r>
            <a:r>
              <a:rPr lang="es-ES" dirty="0"/>
              <a:t>y que trabajan conjunta y coordinadamente</a:t>
            </a:r>
            <a:endParaRPr lang="es-ES" dirty="0"/>
          </a:p>
        </p:txBody>
      </p:sp>
      <p:pic>
        <p:nvPicPr>
          <p:cNvPr id="1026" name="Picture 2" descr="Bordo, Electrónica, Computador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5324" y="4560526"/>
            <a:ext cx="2685415" cy="1825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6041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ángulo 9">
            <a:extLst>
              <a:ext uri="{FF2B5EF4-FFF2-40B4-BE49-F238E27FC236}">
                <a16:creationId xmlns:a16="http://schemas.microsoft.com/office/drawing/2014/main" xmlns="" id="{379F11E2-8BA5-4C5C-AE7C-361E5EA011F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1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pic>
        <p:nvPicPr>
          <p:cNvPr id="5" name="Imagen 4" descr="Números digitales">
            <a:extLst>
              <a:ext uri="{FF2B5EF4-FFF2-40B4-BE49-F238E27FC236}">
                <a16:creationId xmlns:a16="http://schemas.microsoft.com/office/drawing/2014/main" xmlns="" id="{A21EA617-6D48-425F-97A8-7FEC82C8F40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89" r="9642" b="1"/>
          <a:stretch/>
        </p:blipFill>
        <p:spPr>
          <a:xfrm>
            <a:off x="446534" y="723899"/>
            <a:ext cx="7498616" cy="5676901"/>
          </a:xfrm>
          <a:prstGeom prst="rect">
            <a:avLst/>
          </a:prstGeom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xmlns="" id="{7C00E1DA-EC7C-40FC-95E3-11FDCD2E429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8042147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0F87E73C-2B1A-4602-BFBE-CFE1E55D9B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96275" y="1419226"/>
            <a:ext cx="3081576" cy="1746762"/>
          </a:xfrm>
        </p:spPr>
        <p:txBody>
          <a:bodyPr rtlCol="0">
            <a:normAutofit/>
          </a:bodyPr>
          <a:lstStyle/>
          <a:p>
            <a:pPr rtl="0"/>
            <a:r>
              <a:rPr lang="es-ES">
                <a:solidFill>
                  <a:srgbClr val="FFFFFF"/>
                </a:solidFill>
              </a:rPr>
              <a:t>Gracias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xmlns="" id="{A9CB511D-EA45-4336-847C-1252667143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96275" y="3505095"/>
            <a:ext cx="3081576" cy="2629006"/>
          </a:xfrm>
        </p:spPr>
        <p:txBody>
          <a:bodyPr rtlCol="0">
            <a:normAutofit/>
          </a:bodyPr>
          <a:lstStyle/>
          <a:p>
            <a:pPr rtl="0"/>
            <a:r>
              <a:rPr lang="es-ES" dirty="0" smtClean="0">
                <a:solidFill>
                  <a:schemeClr val="bg2"/>
                </a:solidFill>
              </a:rPr>
              <a:t>andres48381@Gmail.com</a:t>
            </a:r>
            <a:endParaRPr lang="es-ES" dirty="0">
              <a:solidFill>
                <a:schemeClr val="bg2"/>
              </a:solidFill>
            </a:endParaRPr>
          </a:p>
          <a:p>
            <a:r>
              <a:rPr lang="es-ES" sz="1200" dirty="0">
                <a:solidFill>
                  <a:schemeClr val="bg2"/>
                </a:solidFill>
              </a:rPr>
              <a:t>https://rinconbytes.blogspot.com/</a:t>
            </a:r>
          </a:p>
          <a:p>
            <a:pPr rtl="0"/>
            <a:endParaRPr lang="es-ES" dirty="0">
              <a:solidFill>
                <a:schemeClr val="bg2"/>
              </a:solidFill>
            </a:endParaRPr>
          </a:p>
        </p:txBody>
      </p:sp>
      <p:grpSp>
        <p:nvGrpSpPr>
          <p:cNvPr id="14" name="Grupo 13">
            <a:extLst>
              <a:ext uri="{FF2B5EF4-FFF2-40B4-BE49-F238E27FC236}">
                <a16:creationId xmlns:a16="http://schemas.microsoft.com/office/drawing/2014/main" xmlns="" id="{9A421166-2996-41A7-B094-AE5316F347D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5" name="Rectángulo 14">
              <a:extLst>
                <a:ext uri="{FF2B5EF4-FFF2-40B4-BE49-F238E27FC236}">
                  <a16:creationId xmlns:a16="http://schemas.microsoft.com/office/drawing/2014/main" xmlns="" id="{FDBB1B92-A3EB-43E4-8FAB-D20E8ED14CE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ángulo 15">
              <a:extLst>
                <a:ext uri="{FF2B5EF4-FFF2-40B4-BE49-F238E27FC236}">
                  <a16:creationId xmlns:a16="http://schemas.microsoft.com/office/drawing/2014/main" xmlns="" id="{3F3972F4-FE7E-48EA-AAD8-9BE5750A667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ángulo 16">
              <a:extLst>
                <a:ext uri="{FF2B5EF4-FFF2-40B4-BE49-F238E27FC236}">
                  <a16:creationId xmlns:a16="http://schemas.microsoft.com/office/drawing/2014/main" xmlns="" id="{221614E5-870B-4D5E-A43B-8FF7E532348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</p:spTree>
    <p:extLst>
      <p:ext uri="{BB962C8B-B14F-4D97-AF65-F5344CB8AC3E}">
        <p14:creationId xmlns:p14="http://schemas.microsoft.com/office/powerpoint/2010/main" val="3501347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ividendo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66F1C100-1D2B-4BEA-AD01-C4F230B3B965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1c2eb7a32e66fb6e4260f3771546a5e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04e1f6479c48b08974ba73b5ca973489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1F69AFF4-BB30-4BA0-AD22-82CC3C43276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A0CF3B2-1F0F-4FC5-8002-3E4869ABAD5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EBC12AA-1C15-4500-BC9C-8EE83A441DE9}">
  <ds:schemaRefs>
    <ds:schemaRef ds:uri="http://purl.org/dc/elements/1.1/"/>
    <ds:schemaRef ds:uri="http://schemas.microsoft.com/office/2006/documentManagement/types"/>
    <ds:schemaRef ds:uri="http://purl.org/dc/terms/"/>
    <ds:schemaRef ds:uri="http://www.w3.org/XML/1998/namespace"/>
    <ds:schemaRef ds:uri="http://schemas.microsoft.com/office/infopath/2007/PartnerControls"/>
    <ds:schemaRef ds:uri="71af3243-3dd4-4a8d-8c0d-dd76da1f02a5"/>
    <ds:schemaRef ds:uri="16c05727-aa75-4e4a-9b5f-8a80a1165891"/>
    <ds:schemaRef ds:uri="http://schemas.openxmlformats.org/package/2006/metadata/core-properties"/>
    <ds:schemaRef ds:uri="http://schemas.microsoft.com/office/2006/metadata/properties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Diseño Dividendo para tecnología</Template>
  <TotalTime>0</TotalTime>
  <Words>212</Words>
  <Application>Microsoft Office PowerPoint</Application>
  <PresentationFormat>Panorámica</PresentationFormat>
  <Paragraphs>19</Paragraphs>
  <Slides>5</Slides>
  <Notes>3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</vt:i4>
      </vt:variant>
    </vt:vector>
  </HeadingPairs>
  <TitlesOfParts>
    <vt:vector size="10" baseType="lpstr">
      <vt:lpstr>Arial</vt:lpstr>
      <vt:lpstr>Calibri</vt:lpstr>
      <vt:lpstr>Gill Sans MT</vt:lpstr>
      <vt:lpstr>Wingdings 2</vt:lpstr>
      <vt:lpstr>Dividendo</vt:lpstr>
      <vt:lpstr>Aprender a programar desde cero con Processing</vt:lpstr>
      <vt:lpstr>¿qué es la programación?</vt:lpstr>
      <vt:lpstr>¿qué es la programación?</vt:lpstr>
      <vt:lpstr>¿qué es la programación?</vt:lpstr>
      <vt:lpstr>Gracias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2023-11-17T14:57:35Z</dcterms:created>
  <dcterms:modified xsi:type="dcterms:W3CDTF">2023-12-05T10:16:40Z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